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8" r:id="rId3"/>
    <p:sldId id="259" r:id="rId4"/>
    <p:sldId id="260" r:id="rId5"/>
    <p:sldId id="261" r:id="rId6"/>
    <p:sldId id="272" r:id="rId7"/>
    <p:sldId id="273" r:id="rId8"/>
    <p:sldId id="281" r:id="rId9"/>
    <p:sldId id="282" r:id="rId10"/>
    <p:sldId id="283" r:id="rId11"/>
    <p:sldId id="284" r:id="rId12"/>
    <p:sldId id="286" r:id="rId13"/>
    <p:sldId id="287" r:id="rId14"/>
    <p:sldId id="289" r:id="rId15"/>
    <p:sldId id="290" r:id="rId16"/>
    <p:sldId id="291" r:id="rId17"/>
    <p:sldId id="292" r:id="rId18"/>
    <p:sldId id="310" r:id="rId19"/>
    <p:sldId id="311" r:id="rId20"/>
    <p:sldId id="320" r:id="rId21"/>
    <p:sldId id="321" r:id="rId22"/>
    <p:sldId id="322" r:id="rId23"/>
    <p:sldId id="323" r:id="rId24"/>
    <p:sldId id="324" r:id="rId25"/>
    <p:sldId id="325" r:id="rId26"/>
    <p:sldId id="312" r:id="rId27"/>
  </p:sldIdLst>
  <p:sldSz cx="9144000" cy="6858000" type="screen4x3"/>
  <p:notesSz cx="7086600" cy="90249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0" autoAdjust="0"/>
    <p:restoredTop sz="94660"/>
  </p:normalViewPr>
  <p:slideViewPr>
    <p:cSldViewPr>
      <p:cViewPr varScale="1">
        <p:scale>
          <a:sx n="65" d="100"/>
          <a:sy n="65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0860" cy="4517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2"/>
            <a:ext cx="3070860" cy="4517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4C9F0-0374-4DCE-A0DB-CBFE12420C72}" type="datetimeFigureOut">
              <a:rPr lang="en-PH" smtClean="0"/>
              <a:pPr/>
              <a:t>9/21/2011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1567"/>
            <a:ext cx="3070860" cy="4517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571567"/>
            <a:ext cx="3070860" cy="4517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67718-EF28-4673-A97C-E1A911A19E84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79028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E6A785-605C-480A-B121-149F99AE0090}" type="datetimeFigureOut">
              <a:rPr lang="en-PH" smtClean="0"/>
              <a:pPr/>
              <a:t>9/21/2011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7863"/>
            <a:ext cx="451167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286846"/>
            <a:ext cx="5669280" cy="406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126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572126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8EA0E-5913-4370-A4F6-01FC8792A974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36567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8EA0E-5913-4370-A4F6-01FC8792A974}" type="slidenum">
              <a:rPr lang="en-PH" smtClean="0"/>
              <a:pPr/>
              <a:t>1</a:t>
            </a:fld>
            <a:endParaRPr lang="en-P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F2D3C-162E-4305-A711-42BFE2E7A337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F2D3C-162E-4305-A711-42BFE2E7A337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4412A-79BA-46D5-9A5A-74873FD400A2}" type="slidenum">
              <a:rPr lang="en-US"/>
              <a:pPr/>
              <a:t>18</a:t>
            </a:fld>
            <a:endParaRPr lang="en-US"/>
          </a:p>
        </p:txBody>
      </p:sp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813EBE-EF11-4D0B-BA48-3DBBCEFCE8E4}" type="slidenum">
              <a:rPr lang="en-US"/>
              <a:pPr/>
              <a:t>19</a:t>
            </a:fld>
            <a:endParaRPr lang="en-US"/>
          </a:p>
        </p:txBody>
      </p:sp>
      <p:sp>
        <p:nvSpPr>
          <p:cNvPr id="36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PH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021DF0-74A5-4D31-95E5-2F975D68E2B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PH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6BB8CE-E1A0-49C7-9C16-991FB35805C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PH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8D1BB8-F7D3-4942-8434-270DB7C292E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PH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6475F0-06EA-454D-99B2-2D73F11DF81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PH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5EA947-3B7D-4697-8464-64926DFC6C4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PH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165F7B-E897-4D81-BF0F-13BE27C66C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8EA0E-5913-4370-A4F6-01FC8792A974}" type="slidenum">
              <a:rPr lang="en-PH" smtClean="0"/>
              <a:pPr/>
              <a:t>2</a:t>
            </a:fld>
            <a:endParaRPr lang="en-PH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4E56F0-3946-4BB5-B144-F429AE675D72}" type="slidenum">
              <a:rPr lang="en-US"/>
              <a:pPr/>
              <a:t>26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8EA0E-5913-4370-A4F6-01FC8792A974}" type="slidenum">
              <a:rPr lang="en-PH" smtClean="0"/>
              <a:pPr/>
              <a:t>3</a:t>
            </a:fld>
            <a:endParaRPr lang="en-P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8EA0E-5913-4370-A4F6-01FC8792A974}" type="slidenum">
              <a:rPr lang="en-PH" smtClean="0"/>
              <a:pPr/>
              <a:t>4</a:t>
            </a:fld>
            <a:endParaRPr lang="en-P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8EA0E-5913-4370-A4F6-01FC8792A974}" type="slidenum">
              <a:rPr lang="en-PH" smtClean="0"/>
              <a:pPr/>
              <a:t>5</a:t>
            </a:fld>
            <a:endParaRPr lang="en-P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8EA0E-5913-4370-A4F6-01FC8792A974}" type="slidenum">
              <a:rPr lang="en-PH" smtClean="0"/>
              <a:pPr/>
              <a:t>6</a:t>
            </a:fld>
            <a:endParaRPr lang="en-P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8EA0E-5913-4370-A4F6-01FC8792A974}" type="slidenum">
              <a:rPr lang="en-PH" smtClean="0"/>
              <a:pPr/>
              <a:t>7</a:t>
            </a:fld>
            <a:endParaRPr lang="en-P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405F73-A874-4435-9748-43F93352B381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F2D3C-162E-4305-A711-42BFE2E7A337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272B-6D76-498C-875D-6507D4B45262}" type="datetimeFigureOut">
              <a:rPr lang="en-PH" smtClean="0"/>
              <a:pPr/>
              <a:t>9/21/2011</a:t>
            </a:fld>
            <a:endParaRPr lang="en-P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3534-CCB5-459C-BA05-346CC88841F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272B-6D76-498C-875D-6507D4B45262}" type="datetimeFigureOut">
              <a:rPr lang="en-PH" smtClean="0"/>
              <a:pPr/>
              <a:t>9/21/2011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3534-CCB5-459C-BA05-346CC88841F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272B-6D76-498C-875D-6507D4B45262}" type="datetimeFigureOut">
              <a:rPr lang="en-PH" smtClean="0"/>
              <a:pPr/>
              <a:t>9/21/2011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3534-CCB5-459C-BA05-346CC88841F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272B-6D76-498C-875D-6507D4B45262}" type="datetimeFigureOut">
              <a:rPr lang="en-PH" smtClean="0"/>
              <a:pPr/>
              <a:t>9/21/2011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3534-CCB5-459C-BA05-346CC88841F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272B-6D76-498C-875D-6507D4B45262}" type="datetimeFigureOut">
              <a:rPr lang="en-PH" smtClean="0"/>
              <a:pPr/>
              <a:t>9/21/2011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3534-CCB5-459C-BA05-346CC88841F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272B-6D76-498C-875D-6507D4B45262}" type="datetimeFigureOut">
              <a:rPr lang="en-PH" smtClean="0"/>
              <a:pPr/>
              <a:t>9/21/2011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3534-CCB5-459C-BA05-346CC88841F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272B-6D76-498C-875D-6507D4B45262}" type="datetimeFigureOut">
              <a:rPr lang="en-PH" smtClean="0"/>
              <a:pPr/>
              <a:t>9/21/2011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3534-CCB5-459C-BA05-346CC88841F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272B-6D76-498C-875D-6507D4B45262}" type="datetimeFigureOut">
              <a:rPr lang="en-PH" smtClean="0"/>
              <a:pPr/>
              <a:t>9/21/2011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3534-CCB5-459C-BA05-346CC88841F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272B-6D76-498C-875D-6507D4B45262}" type="datetimeFigureOut">
              <a:rPr lang="en-PH" smtClean="0"/>
              <a:pPr/>
              <a:t>9/21/2011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3534-CCB5-459C-BA05-346CC88841F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272B-6D76-498C-875D-6507D4B45262}" type="datetimeFigureOut">
              <a:rPr lang="en-PH" smtClean="0"/>
              <a:pPr/>
              <a:t>9/21/2011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3534-CCB5-459C-BA05-346CC88841F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272B-6D76-498C-875D-6507D4B45262}" type="datetimeFigureOut">
              <a:rPr lang="en-PH" smtClean="0"/>
              <a:pPr/>
              <a:t>9/21/2011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1C3534-CCB5-459C-BA05-346CC88841F5}" type="slidenum">
              <a:rPr lang="en-PH" smtClean="0"/>
              <a:pPr/>
              <a:t>‹#›</a:t>
            </a:fld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45272B-6D76-498C-875D-6507D4B45262}" type="datetimeFigureOut">
              <a:rPr lang="en-PH" smtClean="0"/>
              <a:pPr/>
              <a:t>9/21/2011</a:t>
            </a:fld>
            <a:endParaRPr lang="en-P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1C3534-CCB5-459C-BA05-346CC88841F5}" type="slidenum">
              <a:rPr lang="en-PH" smtClean="0"/>
              <a:pPr/>
              <a:t>‹#›</a:t>
            </a:fld>
            <a:endParaRPr lang="en-PH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4724400"/>
            <a:ext cx="7647494" cy="2057400"/>
          </a:xfrm>
        </p:spPr>
        <p:txBody>
          <a:bodyPr>
            <a:noAutofit/>
          </a:bodyPr>
          <a:lstStyle/>
          <a:p>
            <a:pPr algn="ctr"/>
            <a:r>
              <a:rPr lang="en-PH" sz="8000" dirty="0" smtClean="0">
                <a:latin typeface="Aharoni" pitchFamily="2" charset="-79"/>
                <a:cs typeface="Aharoni" pitchFamily="2" charset="-79"/>
              </a:rPr>
              <a:t>STRESS</a:t>
            </a:r>
            <a:r>
              <a:rPr lang="en-PH" sz="7200" dirty="0" smtClean="0">
                <a:latin typeface="Aharoni" pitchFamily="2" charset="-79"/>
                <a:cs typeface="Aharoni" pitchFamily="2" charset="-79"/>
              </a:rPr>
              <a:t>: </a:t>
            </a:r>
            <a:br>
              <a:rPr lang="en-PH" sz="7200" dirty="0" smtClean="0">
                <a:latin typeface="Aharoni" pitchFamily="2" charset="-79"/>
                <a:cs typeface="Aharoni" pitchFamily="2" charset="-79"/>
              </a:rPr>
            </a:br>
            <a:r>
              <a:rPr lang="en-PH" sz="7200" dirty="0" smtClean="0">
                <a:latin typeface="Aharoni" pitchFamily="2" charset="-79"/>
                <a:cs typeface="Aharoni" pitchFamily="2" charset="-79"/>
              </a:rPr>
              <a:t>Fat, Disease, </a:t>
            </a:r>
            <a:br>
              <a:rPr lang="en-PH" sz="7200" dirty="0" smtClean="0">
                <a:latin typeface="Aharoni" pitchFamily="2" charset="-79"/>
                <a:cs typeface="Aharoni" pitchFamily="2" charset="-79"/>
              </a:rPr>
            </a:br>
            <a:r>
              <a:rPr lang="en-PH" sz="7200" dirty="0" smtClean="0">
                <a:latin typeface="Aharoni" pitchFamily="2" charset="-79"/>
                <a:cs typeface="Aharoni" pitchFamily="2" charset="-79"/>
              </a:rPr>
              <a:t>and Diet</a:t>
            </a:r>
            <a:br>
              <a:rPr lang="en-PH" sz="7200" dirty="0" smtClean="0">
                <a:latin typeface="Aharoni" pitchFamily="2" charset="-79"/>
                <a:cs typeface="Aharoni" pitchFamily="2" charset="-79"/>
              </a:rPr>
            </a:br>
            <a:r>
              <a:rPr lang="en-PH" sz="4000" dirty="0" smtClean="0">
                <a:latin typeface="Aharoni" pitchFamily="2" charset="-79"/>
                <a:cs typeface="Aharoni" pitchFamily="2" charset="-79"/>
              </a:rPr>
              <a:t>SILVER LININGS 2011</a:t>
            </a:r>
            <a:br>
              <a:rPr lang="en-PH" sz="4000" dirty="0" smtClean="0">
                <a:latin typeface="Aharoni" pitchFamily="2" charset="-79"/>
                <a:cs typeface="Aharoni" pitchFamily="2" charset="-79"/>
              </a:rPr>
            </a:br>
            <a:r>
              <a:rPr lang="en-PH" sz="4000" dirty="0" smtClean="0">
                <a:latin typeface="Aharoni" pitchFamily="2" charset="-79"/>
                <a:cs typeface="Aharoni" pitchFamily="2" charset="-79"/>
              </a:rPr>
              <a:t>Grand Regal Hotel, Davao City</a:t>
            </a:r>
            <a:r>
              <a:rPr lang="en-PH" sz="72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PH" sz="7200" dirty="0" smtClean="0">
                <a:latin typeface="Aharoni" pitchFamily="2" charset="-79"/>
                <a:cs typeface="Aharoni" pitchFamily="2" charset="-79"/>
              </a:rPr>
            </a:br>
            <a:r>
              <a:rPr lang="en-PH" sz="48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PH" sz="4800" dirty="0" smtClean="0">
                <a:latin typeface="Aharoni" pitchFamily="2" charset="-79"/>
                <a:cs typeface="Aharoni" pitchFamily="2" charset="-79"/>
              </a:rPr>
            </a:br>
            <a:endParaRPr lang="en-PH" sz="1800" dirty="0"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6019800"/>
            <a:ext cx="6172200" cy="355122"/>
          </a:xfrm>
        </p:spPr>
        <p:txBody>
          <a:bodyPr>
            <a:noAutofit/>
          </a:bodyPr>
          <a:lstStyle/>
          <a:p>
            <a:pPr algn="r"/>
            <a:r>
              <a:rPr lang="en-PH" sz="2800" dirty="0" smtClean="0"/>
              <a:t>September 17, 2011</a:t>
            </a:r>
            <a:endParaRPr lang="en-PH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457200"/>
            <a:ext cx="7467600" cy="944562"/>
          </a:xfrm>
        </p:spPr>
        <p:txBody>
          <a:bodyPr/>
          <a:lstStyle/>
          <a:p>
            <a:pPr algn="ctr"/>
            <a:r>
              <a:rPr lang="en-US" sz="5400" dirty="0"/>
              <a:t>NUTRITION IQ </a:t>
            </a:r>
            <a:endParaRPr lang="en-PH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Which ground meat makes the healthiest, low-fat burger?</a:t>
            </a:r>
          </a:p>
          <a:p>
            <a:pPr marL="990600" lvl="1" indent="-533400">
              <a:buFont typeface="+mj-lt"/>
              <a:buAutoNum type="alphaUcPeriod"/>
            </a:pPr>
            <a:r>
              <a:rPr lang="en-US" sz="2800" dirty="0"/>
              <a:t>Ground beef</a:t>
            </a:r>
          </a:p>
          <a:p>
            <a:pPr marL="990600" lvl="1" indent="-533400">
              <a:buFont typeface="+mj-lt"/>
              <a:buAutoNum type="alphaUcPeriod"/>
            </a:pPr>
            <a:r>
              <a:rPr lang="en-US" sz="2800" dirty="0"/>
              <a:t>Ground turkey</a:t>
            </a:r>
          </a:p>
          <a:p>
            <a:pPr marL="990600" lvl="1" indent="-533400">
              <a:buFont typeface="+mj-lt"/>
              <a:buAutoNum type="alphaUcPeriod"/>
            </a:pPr>
            <a:r>
              <a:rPr lang="en-US" sz="2800" dirty="0"/>
              <a:t>Ground chicken</a:t>
            </a:r>
          </a:p>
        </p:txBody>
      </p:sp>
      <p:pic>
        <p:nvPicPr>
          <p:cNvPr id="7" name="Content Placeholder 4" descr="hamburger0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498147"/>
            <a:ext cx="4038600" cy="3279343"/>
          </a:xfrm>
        </p:spPr>
      </p:pic>
    </p:spTree>
    <p:extLst>
      <p:ext uri="{BB962C8B-B14F-4D97-AF65-F5344CB8AC3E}">
        <p14:creationId xmlns:p14="http://schemas.microsoft.com/office/powerpoint/2010/main" val="232706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NUTRITION IQ </a:t>
            </a:r>
            <a:endParaRPr lang="en-PH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7467600" cy="5178552"/>
          </a:xfrm>
        </p:spPr>
        <p:txBody>
          <a:bodyPr>
            <a:normAutofit/>
          </a:bodyPr>
          <a:lstStyle/>
          <a:p>
            <a:r>
              <a:rPr lang="en-US" dirty="0"/>
              <a:t>ANSWER: ALL OF THE ABOVE CAN</a:t>
            </a:r>
          </a:p>
          <a:p>
            <a:pPr>
              <a:buNone/>
            </a:pPr>
            <a:r>
              <a:rPr lang="en-US" dirty="0"/>
              <a:t>	If you choose the right cut</a:t>
            </a:r>
          </a:p>
          <a:p>
            <a:pPr lvl="1"/>
            <a:r>
              <a:rPr lang="en-US" sz="3200" dirty="0"/>
              <a:t>For ground beef, look for at least 90% lean (no marbling, from sirloin) w/c is less than 10g of fat per 3.5 </a:t>
            </a:r>
            <a:r>
              <a:rPr lang="en-US" sz="3200" dirty="0" err="1"/>
              <a:t>oz</a:t>
            </a:r>
            <a:r>
              <a:rPr lang="en-US" sz="3200" dirty="0"/>
              <a:t> serving. </a:t>
            </a:r>
          </a:p>
          <a:p>
            <a:pPr lvl="1"/>
            <a:r>
              <a:rPr lang="en-US" sz="3200" dirty="0"/>
              <a:t>For turkey &amp; chicken, ground BREAST is better than regular (because the high-fat skin doesn’t get processed in). </a:t>
            </a: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46841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457200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NUTRITION IQ </a:t>
            </a:r>
            <a:endParaRPr lang="en-PH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2672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Calcium is key to building bones, but which of these dairy foods is NOT a good source?</a:t>
            </a:r>
          </a:p>
          <a:p>
            <a:pPr marL="990600" lvl="1" indent="-533400">
              <a:buFont typeface="+mj-lt"/>
              <a:buAutoNum type="alphaUcPeriod"/>
            </a:pPr>
            <a:r>
              <a:rPr lang="en-US" sz="2800" dirty="0"/>
              <a:t>Cottage Cheese</a:t>
            </a:r>
          </a:p>
          <a:p>
            <a:pPr marL="990600" lvl="1" indent="-533400">
              <a:buFont typeface="+mj-lt"/>
              <a:buAutoNum type="alphaUcPeriod"/>
            </a:pPr>
            <a:r>
              <a:rPr lang="en-US" sz="2800" dirty="0"/>
              <a:t>Yogurt smoothie</a:t>
            </a:r>
          </a:p>
          <a:p>
            <a:pPr marL="990600" lvl="1" indent="-533400">
              <a:buFont typeface="+mj-lt"/>
              <a:buAutoNum type="alphaUcPeriod"/>
            </a:pPr>
            <a:r>
              <a:rPr lang="en-US" sz="2800" dirty="0"/>
              <a:t>Fat-free milk</a:t>
            </a:r>
          </a:p>
          <a:p>
            <a:endParaRPr lang="en-PH" dirty="0"/>
          </a:p>
        </p:txBody>
      </p:sp>
      <p:pic>
        <p:nvPicPr>
          <p:cNvPr id="7" name="Content Placeholder 4" descr="pic-dairy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57800" y="1447800"/>
            <a:ext cx="2990669" cy="4480719"/>
          </a:xfrm>
        </p:spPr>
      </p:pic>
    </p:spTree>
    <p:extLst>
      <p:ext uri="{BB962C8B-B14F-4D97-AF65-F5344CB8AC3E}">
        <p14:creationId xmlns:p14="http://schemas.microsoft.com/office/powerpoint/2010/main" val="161578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/>
              <a:t>NUTRITION IQ </a:t>
            </a:r>
            <a:endParaRPr lang="en-PH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A.</a:t>
            </a:r>
          </a:p>
          <a:p>
            <a:pPr lvl="1"/>
            <a:r>
              <a:rPr lang="en-US" sz="2800" dirty="0"/>
              <a:t>Cottage cheese is low in calories &amp; high in protein but is NOT a good source of calcium. During processing 75% of calcium is lost. </a:t>
            </a:r>
          </a:p>
          <a:p>
            <a:pPr lvl="1"/>
            <a:r>
              <a:rPr lang="en-US" sz="2800" dirty="0"/>
              <a:t>½ cup serving = 70mg calcium, which is less than ½ what you get in the same amount of fat-free milk</a:t>
            </a:r>
          </a:p>
          <a:p>
            <a:pPr lvl="1"/>
            <a:r>
              <a:rPr lang="en-US" sz="2800" dirty="0"/>
              <a:t>Daily calcium needs =1000mg for age 50 &amp; younger; 1200mg for 51 &amp; older</a:t>
            </a:r>
          </a:p>
          <a:p>
            <a:endParaRPr lang="en-PH" sz="2800" dirty="0"/>
          </a:p>
        </p:txBody>
      </p:sp>
    </p:spTree>
    <p:extLst>
      <p:ext uri="{BB962C8B-B14F-4D97-AF65-F5344CB8AC3E}">
        <p14:creationId xmlns:p14="http://schemas.microsoft.com/office/powerpoint/2010/main" val="1718761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969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PROPER DIET</a:t>
            </a:r>
            <a:br>
              <a:rPr lang="en-US" sz="4000" dirty="0"/>
            </a:br>
            <a:r>
              <a:rPr lang="en-US" sz="4000" dirty="0"/>
              <a:t>Function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r>
              <a:rPr lang="en-PH" sz="3200" dirty="0" smtClean="0"/>
              <a:t>SURVIVAL – default function</a:t>
            </a:r>
          </a:p>
          <a:p>
            <a:r>
              <a:rPr lang="en-PH" sz="3200" dirty="0" smtClean="0"/>
              <a:t>Energy</a:t>
            </a:r>
          </a:p>
          <a:p>
            <a:r>
              <a:rPr lang="en-PH" sz="3200" dirty="0" smtClean="0"/>
              <a:t>Maintain Healthy Weight</a:t>
            </a:r>
          </a:p>
          <a:p>
            <a:r>
              <a:rPr lang="en-PH" sz="3200" dirty="0" smtClean="0"/>
              <a:t>Regulate Mood &amp; Sleep</a:t>
            </a:r>
          </a:p>
          <a:p>
            <a:r>
              <a:rPr lang="en-PH" sz="3200" dirty="0" smtClean="0"/>
              <a:t>Disease Prevention and Control</a:t>
            </a:r>
          </a:p>
          <a:p>
            <a:r>
              <a:rPr lang="en-PH" sz="3200" dirty="0" smtClean="0"/>
              <a:t>Mental Acuity, Focus and Sharpness</a:t>
            </a:r>
          </a:p>
          <a:p>
            <a:r>
              <a:rPr lang="en-PH" sz="3200" dirty="0" smtClean="0"/>
              <a:t>Counter Effects of Stress</a:t>
            </a:r>
            <a:endParaRPr lang="en-PH" sz="3200" dirty="0"/>
          </a:p>
        </p:txBody>
      </p:sp>
      <p:pic>
        <p:nvPicPr>
          <p:cNvPr id="5" name="Picture 4" descr="http://www.sunnyd.com/blog/wp-content/uploads/image006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905000"/>
            <a:ext cx="2286000" cy="198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43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PROPER DIET</a:t>
            </a:r>
            <a:br>
              <a:rPr lang="en-US" dirty="0" smtClean="0"/>
            </a:br>
            <a:r>
              <a:rPr lang="en-US" dirty="0" smtClean="0"/>
              <a:t>Function</a:t>
            </a:r>
            <a:endParaRPr lang="en-P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659352"/>
          </a:xfrm>
        </p:spPr>
        <p:txBody>
          <a:bodyPr/>
          <a:lstStyle/>
          <a:p>
            <a:pPr algn="ctr"/>
            <a:r>
              <a:rPr lang="en-PH" sz="2800" spc="300" dirty="0" smtClean="0"/>
              <a:t>SURVIVAL</a:t>
            </a:r>
            <a:endParaRPr lang="en-PH" sz="2800" spc="3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057400"/>
            <a:ext cx="4040188" cy="4343399"/>
          </a:xfrm>
        </p:spPr>
        <p:txBody>
          <a:bodyPr/>
          <a:lstStyle/>
          <a:p>
            <a:r>
              <a:rPr lang="en-PH" sz="2400" dirty="0" smtClean="0"/>
              <a:t>70-80% energy consumed used to keep organs functioning</a:t>
            </a:r>
          </a:p>
          <a:p>
            <a:r>
              <a:rPr lang="en-PH" sz="2400" dirty="0" smtClean="0"/>
              <a:t>Complex compensatory mechanisms</a:t>
            </a:r>
          </a:p>
          <a:p>
            <a:pPr lvl="1"/>
            <a:r>
              <a:rPr lang="en-PH" sz="2200" dirty="0" smtClean="0"/>
              <a:t>Downshifting metabolism</a:t>
            </a:r>
          </a:p>
          <a:p>
            <a:pPr lvl="1"/>
            <a:r>
              <a:rPr lang="en-PH" sz="2200" dirty="0" smtClean="0"/>
              <a:t>Converting amino acids to glycogen</a:t>
            </a:r>
          </a:p>
          <a:p>
            <a:r>
              <a:rPr lang="en-PH" sz="2400" dirty="0" smtClean="0"/>
              <a:t>Eat enough to keep all organs functioning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54843"/>
          </a:xfrm>
        </p:spPr>
        <p:txBody>
          <a:bodyPr/>
          <a:lstStyle/>
          <a:p>
            <a:pPr algn="ctr"/>
            <a:r>
              <a:rPr lang="en-PH" sz="2800" spc="300" dirty="0" smtClean="0"/>
              <a:t>ENERGY</a:t>
            </a:r>
            <a:endParaRPr lang="en-PH" sz="2800" spc="3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24400" y="2209801"/>
            <a:ext cx="4041775" cy="2133600"/>
          </a:xfrm>
        </p:spPr>
        <p:txBody>
          <a:bodyPr/>
          <a:lstStyle/>
          <a:p>
            <a:r>
              <a:rPr lang="en-PH" dirty="0" smtClean="0"/>
              <a:t>Carbohydrates as primary source of energy</a:t>
            </a:r>
          </a:p>
          <a:p>
            <a:r>
              <a:rPr lang="en-PH" dirty="0" smtClean="0"/>
              <a:t>Complex carbohydrates maintain even blood sugar levels</a:t>
            </a:r>
            <a:endParaRPr lang="en-PH" dirty="0"/>
          </a:p>
        </p:txBody>
      </p:sp>
      <p:pic>
        <p:nvPicPr>
          <p:cNvPr id="10" name="Picture 2" descr="C:\Users\Ihealth\Documents\NADINE'S FILES\2009 Ihealth Network\VARIOUS PHOTOS\BELLY MEASUR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810000"/>
            <a:ext cx="2721263" cy="2556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63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PROPER DIET</a:t>
            </a:r>
            <a:br>
              <a:rPr lang="en-US" sz="4400" dirty="0" smtClean="0"/>
            </a:br>
            <a:r>
              <a:rPr lang="en-US" sz="4400" dirty="0" smtClean="0"/>
              <a:t>Function</a:t>
            </a:r>
            <a:endParaRPr lang="en-PH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3581400" cy="914400"/>
          </a:xfrm>
        </p:spPr>
        <p:txBody>
          <a:bodyPr/>
          <a:lstStyle/>
          <a:p>
            <a:pPr algn="ctr"/>
            <a:r>
              <a:rPr lang="en-PH" spc="300" dirty="0" smtClean="0"/>
              <a:t>MAINTAIN WEIGHT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0"/>
            <a:ext cx="3886200" cy="3733800"/>
          </a:xfrm>
        </p:spPr>
        <p:txBody>
          <a:bodyPr>
            <a:normAutofit/>
          </a:bodyPr>
          <a:lstStyle/>
          <a:p>
            <a:r>
              <a:rPr lang="en-PH" sz="2400" dirty="0" smtClean="0"/>
              <a:t>A balanced diet containing right amount of energy to fuel body and keep organs functioning will keep the body in a stable and healthy weight</a:t>
            </a:r>
            <a:endParaRPr lang="en-PH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5801" y="1535112"/>
            <a:ext cx="4191000" cy="827087"/>
          </a:xfrm>
        </p:spPr>
        <p:txBody>
          <a:bodyPr/>
          <a:lstStyle/>
          <a:p>
            <a:pPr algn="ctr"/>
            <a:r>
              <a:rPr lang="en-PH" spc="300" dirty="0" smtClean="0"/>
              <a:t>REGULATE MOOD &amp; SLEEP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1000" y="2438399"/>
            <a:ext cx="4495801" cy="4191001"/>
          </a:xfrm>
        </p:spPr>
        <p:txBody>
          <a:bodyPr/>
          <a:lstStyle/>
          <a:p>
            <a:r>
              <a:rPr lang="en-PH" dirty="0" smtClean="0"/>
              <a:t>Brain chemicals influence moods, energy levels, food cravings, stress levels, sleep function</a:t>
            </a:r>
          </a:p>
          <a:p>
            <a:r>
              <a:rPr lang="en-PH" dirty="0" smtClean="0"/>
              <a:t>What you eat affects ALL the brain chemicals in the nervous system</a:t>
            </a:r>
          </a:p>
          <a:p>
            <a:r>
              <a:rPr lang="en-PH" dirty="0" smtClean="0"/>
              <a:t>Ex. Depression and Mania from lack of norepinephrine and tyrosine (found in eggs, dairies and other foods)</a:t>
            </a:r>
            <a:endParaRPr lang="en-PH" dirty="0"/>
          </a:p>
        </p:txBody>
      </p:sp>
      <p:pic>
        <p:nvPicPr>
          <p:cNvPr id="7" name="Picture 2" descr="C:\Users\Ihealth\Documents\NADINE'S FILES\2009 Ihealth Network\VARIOUS PHOTOS\beerbelly5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191000"/>
            <a:ext cx="1982049" cy="2190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46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PROPER DIET</a:t>
            </a:r>
            <a:br>
              <a:rPr lang="en-US" sz="4000" dirty="0" smtClean="0"/>
            </a:br>
            <a:r>
              <a:rPr lang="en-US" sz="4000" dirty="0" smtClean="0"/>
              <a:t>Function</a:t>
            </a:r>
            <a:endParaRPr lang="en-PH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1"/>
            <a:ext cx="7924800" cy="685800"/>
          </a:xfrm>
        </p:spPr>
        <p:txBody>
          <a:bodyPr/>
          <a:lstStyle/>
          <a:p>
            <a:pPr algn="ctr"/>
            <a:r>
              <a:rPr lang="en-PH" spc="300" dirty="0" smtClean="0"/>
              <a:t>MENTAL ACUITY, FOCUS, SHARPNESS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5105400" cy="4648200"/>
          </a:xfrm>
        </p:spPr>
        <p:txBody>
          <a:bodyPr/>
          <a:lstStyle/>
          <a:p>
            <a:r>
              <a:rPr lang="en-PH" dirty="0" smtClean="0"/>
              <a:t>What you eat affects:</a:t>
            </a:r>
          </a:p>
          <a:p>
            <a:pPr lvl="1"/>
            <a:r>
              <a:rPr lang="en-PH" dirty="0" smtClean="0"/>
              <a:t>How you think</a:t>
            </a:r>
          </a:p>
          <a:p>
            <a:pPr lvl="1"/>
            <a:r>
              <a:rPr lang="en-PH" dirty="0" smtClean="0"/>
              <a:t>Your intelligence level</a:t>
            </a:r>
          </a:p>
          <a:p>
            <a:pPr lvl="1"/>
            <a:r>
              <a:rPr lang="en-PH" dirty="0" smtClean="0"/>
              <a:t>Your memory</a:t>
            </a:r>
          </a:p>
          <a:p>
            <a:r>
              <a:rPr lang="en-PH" dirty="0" smtClean="0"/>
              <a:t>Inadequate consumption of brain boosting nutrients kill brain cells</a:t>
            </a:r>
          </a:p>
          <a:p>
            <a:pPr lvl="1"/>
            <a:r>
              <a:rPr lang="en-PH" dirty="0" smtClean="0"/>
              <a:t>Memory loss</a:t>
            </a:r>
          </a:p>
          <a:p>
            <a:pPr lvl="1"/>
            <a:r>
              <a:rPr lang="en-PH" dirty="0" smtClean="0"/>
              <a:t>Reduced ability to think clearly</a:t>
            </a:r>
          </a:p>
          <a:p>
            <a:pPr lvl="1"/>
            <a:r>
              <a:rPr lang="en-PH" dirty="0" smtClean="0"/>
              <a:t>Poor concentration</a:t>
            </a:r>
          </a:p>
          <a:p>
            <a:pPr lvl="1"/>
            <a:r>
              <a:rPr lang="en-PH" dirty="0" smtClean="0"/>
              <a:t>Reduced ability to learn &amp; reason</a:t>
            </a:r>
          </a:p>
          <a:p>
            <a:pPr lvl="1"/>
            <a:r>
              <a:rPr lang="en-PH" dirty="0" smtClean="0"/>
              <a:t>Lowered IQ</a:t>
            </a:r>
          </a:p>
          <a:p>
            <a:pPr lvl="1"/>
            <a:r>
              <a:rPr lang="en-PH" dirty="0" smtClean="0"/>
              <a:t>Less desire to learn</a:t>
            </a:r>
          </a:p>
        </p:txBody>
      </p:sp>
      <p:pic>
        <p:nvPicPr>
          <p:cNvPr id="7" name="Content Placeholder 6" descr="Mental_Focus_250x250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638007" y="2514601"/>
            <a:ext cx="2895600" cy="2895600"/>
          </a:xfrm>
        </p:spPr>
      </p:pic>
    </p:spTree>
    <p:extLst>
      <p:ext uri="{BB962C8B-B14F-4D97-AF65-F5344CB8AC3E}">
        <p14:creationId xmlns:p14="http://schemas.microsoft.com/office/powerpoint/2010/main" val="1051357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53400" cy="5635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Stress, Fat and Disease</a:t>
            </a:r>
            <a:endParaRPr lang="en-US" sz="3600" dirty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sz="2400" dirty="0" smtClean="0"/>
              <a:t>Stage </a:t>
            </a:r>
            <a:r>
              <a:rPr lang="en-US" sz="2400" dirty="0"/>
              <a:t>1: Alarm Reaction – body releases adrenaline &amp; other psychological mechanisms to combat stress &amp; stay in control. “Fight or Flight” muscles tense, eyes dilate, heart beats faster (body returns to normal after stressor is eliminated)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Stage 2: Adaptation – long term protection, body secretes hormones that increase blood sugar levels to sustain energy &amp; raise blood pressure. If this phase continues for a prolonged period without rest or relaxation, body </a:t>
            </a:r>
            <a:r>
              <a:rPr lang="en-US" sz="2400" dirty="0" smtClean="0"/>
              <a:t>collapses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Stage 3: Exhaustion – body runs out of reserve. Progressive mental, physical exhaustion , illness &amp; death (continuous high cortisol depresses immune system)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18652" y="990600"/>
            <a:ext cx="8229600" cy="914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sz="2800" dirty="0" smtClean="0"/>
              <a:t>G.A.S. General Adaptation Syndrome – </a:t>
            </a:r>
          </a:p>
          <a:p>
            <a:pPr marL="0" indent="0" algn="ctr">
              <a:lnSpc>
                <a:spcPct val="80000"/>
              </a:lnSpc>
              <a:buFont typeface="Wingdings 2"/>
              <a:buNone/>
            </a:pPr>
            <a:r>
              <a:rPr lang="en-US" sz="2800" dirty="0" smtClean="0"/>
              <a:t>3-Stage Reaction to Stress</a:t>
            </a:r>
          </a:p>
        </p:txBody>
      </p:sp>
    </p:spTree>
    <p:extLst>
      <p:ext uri="{BB962C8B-B14F-4D97-AF65-F5344CB8AC3E}">
        <p14:creationId xmlns:p14="http://schemas.microsoft.com/office/powerpoint/2010/main" val="1762042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4000" dirty="0" smtClean="0"/>
              <a:t>Stress, Fat and Disease</a:t>
            </a:r>
            <a:endParaRPr lang="en-US" sz="4000" dirty="0"/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421626"/>
            <a:ext cx="4572000" cy="2595716"/>
          </a:xfrm>
        </p:spPr>
        <p:txBody>
          <a:bodyPr>
            <a:noAutofit/>
          </a:bodyPr>
          <a:lstStyle/>
          <a:p>
            <a:pPr lvl="1"/>
            <a:r>
              <a:rPr lang="en-US" sz="3200" dirty="0" smtClean="0"/>
              <a:t>How </a:t>
            </a:r>
            <a:r>
              <a:rPr lang="en-US" sz="3200" dirty="0"/>
              <a:t>well your body is nourished prior to and during a stressful even will affect how well you handle the stress</a:t>
            </a:r>
          </a:p>
        </p:txBody>
      </p:sp>
      <p:pic>
        <p:nvPicPr>
          <p:cNvPr id="4" name="Content Placeholder 10" descr="greek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2722305"/>
            <a:ext cx="2932686" cy="3565423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2000" y="1135626"/>
            <a:ext cx="7580886" cy="2286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Stress &amp; Nutrition are closely intertwined</a:t>
            </a:r>
          </a:p>
          <a:p>
            <a:pPr lvl="1"/>
            <a:r>
              <a:rPr lang="en-US" dirty="0" smtClean="0"/>
              <a:t>A nutritional deficiency is stress in itself, </a:t>
            </a:r>
          </a:p>
          <a:p>
            <a:pPr marL="393192" lvl="1" indent="0">
              <a:buNone/>
            </a:pPr>
            <a:r>
              <a:rPr lang="en-US" dirty="0" smtClean="0"/>
              <a:t>ex., even a slight iron deficiency reduces oxygen to tissues and brain leaving you tired, irritable &amp; unable to concentrate</a:t>
            </a:r>
          </a:p>
        </p:txBody>
      </p:sp>
    </p:spTree>
    <p:extLst>
      <p:ext uri="{BB962C8B-B14F-4D97-AF65-F5344CB8AC3E}">
        <p14:creationId xmlns:p14="http://schemas.microsoft.com/office/powerpoint/2010/main" val="3577240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PH" spc="500" dirty="0" smtClean="0">
                <a:latin typeface="Aharoni" pitchFamily="2" charset="-79"/>
                <a:cs typeface="Aharoni" pitchFamily="2" charset="-79"/>
              </a:rPr>
              <a:t>Eat This, NOT That</a:t>
            </a:r>
            <a:br>
              <a:rPr lang="en-PH" spc="500" dirty="0" smtClean="0">
                <a:latin typeface="Aharoni" pitchFamily="2" charset="-79"/>
                <a:cs typeface="Aharoni" pitchFamily="2" charset="-79"/>
              </a:rPr>
            </a:br>
            <a:r>
              <a:rPr lang="en-PH" spc="500" dirty="0" smtClean="0">
                <a:latin typeface="Aharoni" pitchFamily="2" charset="-79"/>
                <a:cs typeface="Aharoni" pitchFamily="2" charset="-79"/>
              </a:rPr>
              <a:t>Drink This, NOT That</a:t>
            </a:r>
            <a:endParaRPr lang="en-PH" spc="5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PH" dirty="0" smtClean="0"/>
              <a:t>BROWN SUGAR?</a:t>
            </a:r>
            <a:endParaRPr lang="en-PH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PH" dirty="0" smtClean="0"/>
              <a:t>WHITE SUGAR?</a:t>
            </a:r>
            <a:endParaRPr lang="en-PH" dirty="0"/>
          </a:p>
        </p:txBody>
      </p:sp>
      <p:pic>
        <p:nvPicPr>
          <p:cNvPr id="5" name="Content Placeholder 4" descr="sugar-scrub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72294" y="2558256"/>
            <a:ext cx="3810000" cy="3759200"/>
          </a:xfrm>
        </p:spPr>
      </p:pic>
      <p:pic>
        <p:nvPicPr>
          <p:cNvPr id="9" name="Content Placeholder 8" descr="sugar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5237162" y="2723356"/>
            <a:ext cx="2857500" cy="3429000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7543800" cy="6413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Stress and weight gain</a:t>
            </a:r>
            <a:endParaRPr lang="en-P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3962400" cy="658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sz="2800" spc="300" dirty="0" smtClean="0"/>
              <a:t>STRESS</a:t>
            </a:r>
            <a:endParaRPr lang="en-PH" sz="2800" spc="300" dirty="0"/>
          </a:p>
        </p:txBody>
      </p:sp>
      <p:sp>
        <p:nvSpPr>
          <p:cNvPr id="3379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371600"/>
            <a:ext cx="4267200" cy="52578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 smtClean="0"/>
              <a:t>NPY -inhibited during acute stress but released during chronic stress to increase appetite for energy storage</a:t>
            </a:r>
          </a:p>
          <a:p>
            <a:pPr eaLnBrk="1" hangingPunct="1"/>
            <a:r>
              <a:rPr lang="en-US" sz="2400" dirty="0" smtClean="0"/>
              <a:t>Fat is packed in around the organs of the abdominal cavity - a chemical factory that secretes hormones and other substances that cause insulin resistance, inflammation and other harmful effects on metabolism, weight, and overall health. </a:t>
            </a:r>
            <a:endParaRPr lang="en-PH" sz="2400" dirty="0" smtClean="0"/>
          </a:p>
        </p:txBody>
      </p:sp>
      <p:sp>
        <p:nvSpPr>
          <p:cNvPr id="33797" name="Content Placeholder 7"/>
          <p:cNvSpPr>
            <a:spLocks noGrp="1"/>
          </p:cNvSpPr>
          <p:nvPr>
            <p:ph sz="quarter" idx="4"/>
          </p:nvPr>
        </p:nvSpPr>
        <p:spPr>
          <a:xfrm>
            <a:off x="4648200" y="1066800"/>
            <a:ext cx="4041775" cy="5486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 smtClean="0"/>
              <a:t>To conserve energy, the body downshifts metabolism, making it inefficient at burning calories and efficient at storing fat </a:t>
            </a:r>
          </a:p>
          <a:p>
            <a:pPr eaLnBrk="1" hangingPunct="1"/>
            <a:r>
              <a:rPr lang="en-US" sz="2400" dirty="0" smtClean="0"/>
              <a:t>The adrenal glands release cortisol, a stress hormone that increases blood glucose levels. Prolonged stress means chronic high blood glucose levels, which in turn encourages fat storage and insulin resistance</a:t>
            </a:r>
            <a:endParaRPr lang="en-PH" sz="2400" dirty="0" smtClean="0"/>
          </a:p>
          <a:p>
            <a:pPr eaLnBrk="1" hangingPunct="1"/>
            <a:endParaRPr lang="en-PH" dirty="0" smtClean="0"/>
          </a:p>
        </p:txBody>
      </p:sp>
    </p:spTree>
    <p:extLst>
      <p:ext uri="{BB962C8B-B14F-4D97-AF65-F5344CB8AC3E}">
        <p14:creationId xmlns:p14="http://schemas.microsoft.com/office/powerpoint/2010/main" val="316544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Stress and Weight Gain</a:t>
            </a:r>
            <a:endParaRPr lang="en-PH" sz="4000" dirty="0"/>
          </a:p>
        </p:txBody>
      </p:sp>
      <p:sp>
        <p:nvSpPr>
          <p:cNvPr id="34819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600200"/>
            <a:ext cx="426720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Cortisol is also “catabolic,” which can cause muscle tissue loss</a:t>
            </a:r>
          </a:p>
          <a:p>
            <a:pPr eaLnBrk="1" hangingPunct="1"/>
            <a:r>
              <a:rPr lang="en-US" sz="2800" dirty="0" smtClean="0"/>
              <a:t>Reduced muscle tissue means reduced metabolism, which again makes the body inefficient at burning calories and efficient at storing fat. </a:t>
            </a:r>
            <a:endParaRPr lang="en-PH" sz="28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371600"/>
            <a:ext cx="3657600" cy="82708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sz="2800" spc="300" dirty="0" smtClean="0"/>
              <a:t>ESTROGEN LOSS</a:t>
            </a:r>
          </a:p>
        </p:txBody>
      </p:sp>
      <p:sp>
        <p:nvSpPr>
          <p:cNvPr id="34821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133600"/>
            <a:ext cx="3810000" cy="4191000"/>
          </a:xfrm>
        </p:spPr>
        <p:txBody>
          <a:bodyPr/>
          <a:lstStyle/>
          <a:p>
            <a:pPr eaLnBrk="1" hangingPunct="1"/>
            <a:r>
              <a:rPr lang="en-PH" sz="3200" dirty="0" smtClean="0"/>
              <a:t>As the estrogen production of your ovaries falls, your body turns to secondary production sites = to FAT </a:t>
            </a:r>
          </a:p>
          <a:p>
            <a:pPr eaLnBrk="1" hangingPunct="1"/>
            <a:r>
              <a:rPr lang="en-PH" sz="3200" dirty="0" smtClean="0"/>
              <a:t>Fat is valuable</a:t>
            </a:r>
          </a:p>
          <a:p>
            <a:pPr eaLnBrk="1" hangingPunct="1"/>
            <a:endParaRPr lang="en-PH" dirty="0" smtClean="0"/>
          </a:p>
        </p:txBody>
      </p:sp>
    </p:spTree>
    <p:extLst>
      <p:ext uri="{BB962C8B-B14F-4D97-AF65-F5344CB8AC3E}">
        <p14:creationId xmlns:p14="http://schemas.microsoft.com/office/powerpoint/2010/main" val="2985788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Stress and Weight Gain</a:t>
            </a:r>
            <a:endParaRPr lang="en-P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3657600" cy="658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spc="300" dirty="0" smtClean="0"/>
              <a:t>INFLAMMATION</a:t>
            </a:r>
          </a:p>
        </p:txBody>
      </p:sp>
      <p:sp>
        <p:nvSpPr>
          <p:cNvPr id="3584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828800"/>
            <a:ext cx="4040188" cy="4648200"/>
          </a:xfrm>
        </p:spPr>
        <p:txBody>
          <a:bodyPr/>
          <a:lstStyle/>
          <a:p>
            <a:pPr eaLnBrk="1" hangingPunct="1"/>
            <a:r>
              <a:rPr lang="en-PH" dirty="0" smtClean="0"/>
              <a:t>Allergies, food sensitivities, parasites, yeast overgrowth, emotional stress = inflamed GI system = taxed metabolism</a:t>
            </a:r>
          </a:p>
          <a:p>
            <a:pPr eaLnBrk="1" hangingPunct="1"/>
            <a:r>
              <a:rPr lang="en-PH" dirty="0" smtClean="0"/>
              <a:t>Food sensitivities = gluten, wheat, dairy, soy, artificial preservatives, MSG</a:t>
            </a:r>
          </a:p>
          <a:p>
            <a:pPr eaLnBrk="1" hangingPunct="1"/>
            <a:r>
              <a:rPr lang="en-PH" dirty="0" smtClean="0"/>
              <a:t>Stress</a:t>
            </a:r>
          </a:p>
        </p:txBody>
      </p:sp>
      <p:sp>
        <p:nvSpPr>
          <p:cNvPr id="3584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7800"/>
            <a:ext cx="4041775" cy="5105400"/>
          </a:xfrm>
        </p:spPr>
        <p:txBody>
          <a:bodyPr>
            <a:normAutofit/>
          </a:bodyPr>
          <a:lstStyle/>
          <a:p>
            <a:pPr eaLnBrk="1" hangingPunct="1"/>
            <a:r>
              <a:rPr lang="en-PH" sz="2800" dirty="0" smtClean="0"/>
              <a:t>Low Allergen diet – rapid weight loss</a:t>
            </a:r>
          </a:p>
          <a:p>
            <a:pPr eaLnBrk="1" hangingPunct="1"/>
            <a:r>
              <a:rPr lang="en-PH" sz="2800" dirty="0" smtClean="0"/>
              <a:t>Following initial rapid weight loss, a person tends to lose fat more easily as well as eliminate inflammation that causes insulin resistance that also leads to weight gain</a:t>
            </a:r>
          </a:p>
        </p:txBody>
      </p:sp>
    </p:spTree>
    <p:extLst>
      <p:ext uri="{BB962C8B-B14F-4D97-AF65-F5344CB8AC3E}">
        <p14:creationId xmlns:p14="http://schemas.microsoft.com/office/powerpoint/2010/main" val="3445235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762000"/>
            <a:ext cx="79248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spc="300" dirty="0" smtClean="0"/>
              <a:t>Restore health and hormonal balance BEFORE YOU TRY TO LOSE WEIGHT</a:t>
            </a:r>
          </a:p>
        </p:txBody>
      </p:sp>
      <p:sp>
        <p:nvSpPr>
          <p:cNvPr id="3686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8153400" cy="4648200"/>
          </a:xfrm>
        </p:spPr>
        <p:txBody>
          <a:bodyPr/>
          <a:lstStyle/>
          <a:p>
            <a:pPr eaLnBrk="1" hangingPunct="1"/>
            <a:r>
              <a:rPr lang="en-PH" sz="2800" dirty="0" smtClean="0"/>
              <a:t>Shift view away from calories toward a HOLISTIC approach</a:t>
            </a:r>
          </a:p>
          <a:p>
            <a:pPr eaLnBrk="1" hangingPunct="1"/>
            <a:r>
              <a:rPr lang="en-PH" sz="2800" dirty="0" smtClean="0"/>
              <a:t>Your body is designed to defend a certain weight</a:t>
            </a:r>
          </a:p>
          <a:p>
            <a:pPr eaLnBrk="1" hangingPunct="1"/>
            <a:r>
              <a:rPr lang="en-PH" sz="2800" dirty="0" smtClean="0"/>
              <a:t>To lose weight, your body has to feel safe to let go</a:t>
            </a:r>
          </a:p>
          <a:p>
            <a:pPr eaLnBrk="1" hangingPunct="1"/>
            <a:r>
              <a:rPr lang="en-PH" sz="2800" dirty="0" smtClean="0"/>
              <a:t>Feeling safe means restoring balance and smooth flow of “chatter” between systems</a:t>
            </a:r>
          </a:p>
          <a:p>
            <a:pPr eaLnBrk="1" hangingPunct="1"/>
            <a:r>
              <a:rPr lang="en-PH" sz="2800" dirty="0" smtClean="0"/>
              <a:t>Your body relies on it’s chemical messengers, your hormones for this chatter</a:t>
            </a:r>
          </a:p>
        </p:txBody>
      </p:sp>
    </p:spTree>
    <p:extLst>
      <p:ext uri="{BB962C8B-B14F-4D97-AF65-F5344CB8AC3E}">
        <p14:creationId xmlns:p14="http://schemas.microsoft.com/office/powerpoint/2010/main" val="1211357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dirty="0" smtClean="0"/>
              <a:t>The need for detoxification </a:t>
            </a:r>
            <a:br>
              <a:rPr lang="en-PH" dirty="0" smtClean="0"/>
            </a:br>
            <a:r>
              <a:rPr lang="en-PH" dirty="0" smtClean="0"/>
              <a:t>from allergens</a:t>
            </a:r>
            <a:endParaRPr lang="en-PH" dirty="0"/>
          </a:p>
        </p:txBody>
      </p:sp>
      <p:pic>
        <p:nvPicPr>
          <p:cNvPr id="37892" name="Content Placeholder 10" descr="greek1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1905000"/>
            <a:ext cx="2820988" cy="3429000"/>
          </a:xfrm>
        </p:spPr>
      </p:pic>
      <p:sp>
        <p:nvSpPr>
          <p:cNvPr id="6" name="Content Placeholder 8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5105400" cy="46785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PH" dirty="0" smtClean="0"/>
              <a:t>Allergens, unhealthy bacteria, pesticides = cumulative effects of toxic exposure influence how well your body functions</a:t>
            </a:r>
          </a:p>
          <a:p>
            <a:pPr eaLnBrk="1" hangingPunct="1"/>
            <a:r>
              <a:rPr lang="en-PH" dirty="0" smtClean="0"/>
              <a:t>WEIGHT GAIN IS A SIGN THAT DEMANDS OUTWEIGH SUPPORT</a:t>
            </a:r>
          </a:p>
          <a:p>
            <a:pPr eaLnBrk="1" hangingPunct="1"/>
            <a:r>
              <a:rPr lang="en-PH" dirty="0" smtClean="0"/>
              <a:t>Everyone can benefit from a gentle system detox from a week long diet of additive-free foods, organic fruits and vegetables</a:t>
            </a:r>
          </a:p>
          <a:p>
            <a:pPr eaLnBrk="1" hangingPunct="1"/>
            <a:r>
              <a:rPr lang="en-PH" dirty="0" smtClean="0"/>
              <a:t>MANY LEVELS OF CLEANSING</a:t>
            </a:r>
          </a:p>
          <a:p>
            <a:pPr eaLnBrk="1" hangingPunct="1"/>
            <a:endParaRPr lang="en-PH" dirty="0" smtClean="0"/>
          </a:p>
        </p:txBody>
      </p:sp>
    </p:spTree>
    <p:extLst>
      <p:ext uri="{BB962C8B-B14F-4D97-AF65-F5344CB8AC3E}">
        <p14:creationId xmlns:p14="http://schemas.microsoft.com/office/powerpoint/2010/main" val="685878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6"/>
          <p:cNvSpPr>
            <a:spLocks noGrp="1"/>
          </p:cNvSpPr>
          <p:nvPr>
            <p:ph sz="quarter" idx="2"/>
          </p:nvPr>
        </p:nvSpPr>
        <p:spPr>
          <a:xfrm>
            <a:off x="1143000" y="1066800"/>
            <a:ext cx="6705600" cy="4343400"/>
          </a:xfrm>
        </p:spPr>
        <p:txBody>
          <a:bodyPr/>
          <a:lstStyle/>
          <a:p>
            <a:pPr eaLnBrk="1" hangingPunct="1"/>
            <a:r>
              <a:rPr lang="en-PH" sz="4000" smtClean="0"/>
              <a:t>YOU CAN NOT ACHIEVE HEALTHY LEANNESS IF YOUR BODY IS CHOKED WITH DIGESTIVE, CELLULAR AND EMOTIONAL DEBRIS</a:t>
            </a:r>
          </a:p>
        </p:txBody>
      </p:sp>
    </p:spTree>
    <p:extLst>
      <p:ext uri="{BB962C8B-B14F-4D97-AF65-F5344CB8AC3E}">
        <p14:creationId xmlns:p14="http://schemas.microsoft.com/office/powerpoint/2010/main" val="265532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600"/>
              <a:t>Stress, Fat, Disease &amp; Diet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STRESS REPAIRING NUTRIENTS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Omega 3 Fatty Acids found in fish oils &amp; flaxseed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Green Tea (</a:t>
            </a:r>
            <a:r>
              <a:rPr lang="en-US" sz="2400" dirty="0" err="1"/>
              <a:t>catechins</a:t>
            </a:r>
            <a:r>
              <a:rPr lang="en-US" sz="24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Vitamin C found in pineapple, peppers, </a:t>
            </a:r>
            <a:r>
              <a:rPr lang="en-US" sz="2400" dirty="0" err="1"/>
              <a:t>dalandan</a:t>
            </a:r>
            <a:r>
              <a:rPr lang="en-US" sz="2400" dirty="0"/>
              <a:t>, </a:t>
            </a:r>
            <a:r>
              <a:rPr lang="en-US" sz="2400" dirty="0" err="1"/>
              <a:t>kangkong</a:t>
            </a:r>
            <a:r>
              <a:rPr lang="en-US" sz="2400" dirty="0"/>
              <a:t>, etc…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 Vitamins found in green leafy vegetables, legumes, whole grains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Glucosinolates</a:t>
            </a:r>
            <a:r>
              <a:rPr lang="en-US" sz="2400" dirty="0"/>
              <a:t>: cruciferous vegetables such as cauliflower, </a:t>
            </a:r>
            <a:r>
              <a:rPr lang="en-US" sz="2400" dirty="0" err="1"/>
              <a:t>bok</a:t>
            </a:r>
            <a:r>
              <a:rPr lang="en-US" sz="2400" dirty="0"/>
              <a:t> </a:t>
            </a:r>
            <a:r>
              <a:rPr lang="en-US" sz="2400" dirty="0" err="1"/>
              <a:t>choy</a:t>
            </a:r>
            <a:r>
              <a:rPr lang="en-US" sz="2400" dirty="0"/>
              <a:t>, broccoli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Magnesium: tofu, pumpkin, sunflower seeds, almonds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Polyphenols: grapes, red or purple grape juice, </a:t>
            </a:r>
            <a:r>
              <a:rPr lang="en-US" sz="2400" dirty="0" err="1"/>
              <a:t>bignay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err="1"/>
              <a:t>Quercitin</a:t>
            </a:r>
            <a:r>
              <a:rPr lang="en-US" sz="2400" dirty="0"/>
              <a:t> – cabbage, spinach, garlic</a:t>
            </a:r>
          </a:p>
        </p:txBody>
      </p:sp>
    </p:spTree>
    <p:extLst>
      <p:ext uri="{BB962C8B-B14F-4D97-AF65-F5344CB8AC3E}">
        <p14:creationId xmlns:p14="http://schemas.microsoft.com/office/powerpoint/2010/main" val="2252985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PH" spc="500" dirty="0" smtClean="0">
                <a:latin typeface="Aharoni" pitchFamily="2" charset="-79"/>
                <a:cs typeface="Aharoni" pitchFamily="2" charset="-79"/>
              </a:rPr>
              <a:t>Eat This, NOT That</a:t>
            </a:r>
            <a:br>
              <a:rPr lang="en-PH" spc="500" dirty="0" smtClean="0">
                <a:latin typeface="Aharoni" pitchFamily="2" charset="-79"/>
                <a:cs typeface="Aharoni" pitchFamily="2" charset="-79"/>
              </a:rPr>
            </a:br>
            <a:r>
              <a:rPr lang="en-PH" spc="500" dirty="0" smtClean="0">
                <a:latin typeface="Aharoni" pitchFamily="2" charset="-79"/>
                <a:cs typeface="Aharoni" pitchFamily="2" charset="-79"/>
              </a:rPr>
              <a:t>Drink This, NOT That</a:t>
            </a:r>
            <a:endParaRPr lang="en-PH" spc="50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SUGAR</a:t>
            </a:r>
            <a:endParaRPr lang="en-US" sz="12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White (Table Sugar)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Refined, Processed, stripped of all natural components, vitamins, water, minerals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Cal 15 /tsp    Glycemic Index 65 (1-100 scale</a:t>
            </a:r>
            <a:r>
              <a:rPr lang="en-US" sz="2000" dirty="0" smtClean="0"/>
              <a:t>)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Brown </a:t>
            </a:r>
            <a:r>
              <a:rPr lang="en-US" sz="2400" dirty="0" smtClean="0"/>
              <a:t>Sugar = same as white sugar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White Sugar + </a:t>
            </a:r>
            <a:r>
              <a:rPr lang="en-US" sz="2000" dirty="0" smtClean="0"/>
              <a:t>Molasses</a:t>
            </a:r>
          </a:p>
          <a:p>
            <a:pPr marL="457200" lvl="2" indent="0">
              <a:lnSpc>
                <a:spcPct val="80000"/>
              </a:lnSpc>
              <a:buNone/>
            </a:pPr>
            <a:r>
              <a:rPr lang="en-US" sz="2200" dirty="0" smtClean="0"/>
              <a:t>Brown sugar has just as many calories as white &amp; gets processed by your body the same way. Molasses gives color &amp; adds a little magnesium &amp; calcium but not enough to make a difference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Muscovado Cane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Raw, </a:t>
            </a:r>
            <a:r>
              <a:rPr lang="en-US" sz="2000" dirty="0" smtClean="0"/>
              <a:t>Unrefined, lower glycemic index</a:t>
            </a:r>
            <a:endParaRPr lang="en-US" sz="20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B2, B3, Calcium, Iron, Magnesium, </a:t>
            </a:r>
            <a:r>
              <a:rPr lang="en-US" sz="2000" dirty="0" smtClean="0"/>
              <a:t>Potassium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Muscovado Coco-Sugar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Low GI = </a:t>
            </a:r>
            <a:r>
              <a:rPr lang="en-US" sz="2000" dirty="0" smtClean="0"/>
              <a:t>35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PH" spc="500" dirty="0" smtClean="0">
                <a:latin typeface="Aharoni" pitchFamily="2" charset="-79"/>
                <a:cs typeface="Aharoni" pitchFamily="2" charset="-79"/>
              </a:rPr>
              <a:t>Eat This, NOT That</a:t>
            </a:r>
            <a:br>
              <a:rPr lang="en-PH" spc="500" dirty="0" smtClean="0">
                <a:latin typeface="Aharoni" pitchFamily="2" charset="-79"/>
                <a:cs typeface="Aharoni" pitchFamily="2" charset="-79"/>
              </a:rPr>
            </a:br>
            <a:r>
              <a:rPr lang="en-PH" spc="500" dirty="0" smtClean="0">
                <a:latin typeface="Aharoni" pitchFamily="2" charset="-79"/>
                <a:cs typeface="Aharoni" pitchFamily="2" charset="-79"/>
              </a:rPr>
              <a:t>Drink This, NOT That</a:t>
            </a:r>
            <a:endParaRPr lang="en-PH" spc="500" dirty="0"/>
          </a:p>
        </p:txBody>
      </p:sp>
      <p:pic>
        <p:nvPicPr>
          <p:cNvPr id="5" name="Content Placeholder 4" descr="ourproducts_c2greente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71600" y="1828800"/>
            <a:ext cx="6629400" cy="4419600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PH" spc="500" dirty="0" smtClean="0">
                <a:latin typeface="Aharoni" pitchFamily="2" charset="-79"/>
                <a:cs typeface="Aharoni" pitchFamily="2" charset="-79"/>
              </a:rPr>
              <a:t>Eat This, NOT That</a:t>
            </a:r>
            <a:br>
              <a:rPr lang="en-PH" spc="500" dirty="0" smtClean="0">
                <a:latin typeface="Aharoni" pitchFamily="2" charset="-79"/>
                <a:cs typeface="Aharoni" pitchFamily="2" charset="-79"/>
              </a:rPr>
            </a:br>
            <a:r>
              <a:rPr lang="en-PH" spc="500" dirty="0" smtClean="0">
                <a:latin typeface="Aharoni" pitchFamily="2" charset="-79"/>
                <a:cs typeface="Aharoni" pitchFamily="2" charset="-79"/>
              </a:rPr>
              <a:t>Drink This, NOT That</a:t>
            </a:r>
            <a:endParaRPr lang="en-PH" spc="5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 smtClean="0"/>
              <a:t>C2 GREEN </a:t>
            </a:r>
            <a:r>
              <a:rPr lang="en-US" sz="3500" dirty="0"/>
              <a:t>TEA 500 ml </a:t>
            </a:r>
          </a:p>
          <a:p>
            <a:pPr lvl="1"/>
            <a:r>
              <a:rPr lang="en-US" sz="3500" dirty="0"/>
              <a:t>Servings/bottle = 2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(</a:t>
            </a:r>
            <a:r>
              <a:rPr lang="en-US" sz="3800" dirty="0"/>
              <a:t>240 ml serving)</a:t>
            </a:r>
          </a:p>
          <a:p>
            <a:pPr lvl="1"/>
            <a:r>
              <a:rPr lang="en-US" sz="3800" dirty="0"/>
              <a:t>Cal/500ml = </a:t>
            </a:r>
            <a:r>
              <a:rPr lang="en-US" sz="3800" dirty="0" smtClean="0"/>
              <a:t>90</a:t>
            </a:r>
            <a:endParaRPr lang="en-US" sz="3800" dirty="0"/>
          </a:p>
          <a:p>
            <a:pPr lvl="1"/>
            <a:r>
              <a:rPr lang="en-US" sz="3800" dirty="0"/>
              <a:t>Sugar/500ml = </a:t>
            </a:r>
            <a:r>
              <a:rPr lang="en-US" sz="3800" dirty="0" smtClean="0"/>
              <a:t>20g</a:t>
            </a:r>
            <a:endParaRPr lang="en-US" sz="3800" dirty="0"/>
          </a:p>
        </p:txBody>
      </p:sp>
      <p:sp>
        <p:nvSpPr>
          <p:cNvPr id="9" name="Rectangle 3"/>
          <p:cNvSpPr txBox="1">
            <a:spLocks noGrp="1" noChangeArrowheads="1"/>
          </p:cNvSpPr>
          <p:nvPr>
            <p:ph sz="half" idx="2"/>
          </p:nvPr>
        </p:nvSpPr>
        <p:spPr bwMode="auto">
          <a:xfrm>
            <a:off x="3962400" y="1600200"/>
            <a:ext cx="419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</a:pPr>
            <a:r>
              <a:rPr lang="en-US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C2 RED (apple) 500 ml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Servings/bottle = 2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(250 ml/serving)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Cal/500ml = 240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Sugar/500ml = 54g</a:t>
            </a:r>
            <a:endParaRPr lang="en-US" sz="3200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If 1 bottle/meal x 3 meals/day x 5 days = gain 1 lb in 5 days</a:t>
            </a:r>
          </a:p>
          <a:p>
            <a:pPr lvl="1"/>
            <a:r>
              <a:rPr lang="en-US" sz="2800" dirty="0" smtClean="0"/>
              <a:t>Or 6 lbs in 1 mo.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PH" spc="500" dirty="0" smtClean="0">
                <a:latin typeface="Aharoni" pitchFamily="2" charset="-79"/>
                <a:cs typeface="Aharoni" pitchFamily="2" charset="-79"/>
              </a:rPr>
              <a:t>Eat This, NOT That</a:t>
            </a:r>
            <a:br>
              <a:rPr lang="en-PH" spc="500" dirty="0" smtClean="0">
                <a:latin typeface="Aharoni" pitchFamily="2" charset="-79"/>
                <a:cs typeface="Aharoni" pitchFamily="2" charset="-79"/>
              </a:rPr>
            </a:br>
            <a:r>
              <a:rPr lang="en-PH" spc="500" dirty="0" smtClean="0">
                <a:latin typeface="Aharoni" pitchFamily="2" charset="-79"/>
                <a:cs typeface="Aharoni" pitchFamily="2" charset="-79"/>
              </a:rPr>
              <a:t>MCDONALDS Favourites</a:t>
            </a:r>
            <a:endParaRPr lang="en-PH" spc="500" dirty="0"/>
          </a:p>
        </p:txBody>
      </p:sp>
      <p:pic>
        <p:nvPicPr>
          <p:cNvPr id="9" name="Content Placeholder 8" descr="translite-08ultimatecheeseburger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09600" y="1752600"/>
            <a:ext cx="7743728" cy="3951287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PH" spc="500" dirty="0" smtClean="0">
                <a:latin typeface="Aharoni" pitchFamily="2" charset="-79"/>
                <a:cs typeface="Aharoni" pitchFamily="2" charset="-79"/>
              </a:rPr>
              <a:t>Eat This, NOT That</a:t>
            </a:r>
            <a:br>
              <a:rPr lang="en-PH" spc="500" dirty="0" smtClean="0">
                <a:latin typeface="Aharoni" pitchFamily="2" charset="-79"/>
                <a:cs typeface="Aharoni" pitchFamily="2" charset="-79"/>
              </a:rPr>
            </a:br>
            <a:r>
              <a:rPr lang="en-PH" spc="500" dirty="0" smtClean="0">
                <a:latin typeface="Aharoni" pitchFamily="2" charset="-79"/>
                <a:cs typeface="Aharoni" pitchFamily="2" charset="-79"/>
              </a:rPr>
              <a:t>MCDONALDS Favourites</a:t>
            </a:r>
            <a:endParaRPr lang="en-PH" spc="5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PH" dirty="0" smtClean="0"/>
              <a:t>Regular Hamburger </a:t>
            </a:r>
          </a:p>
          <a:p>
            <a:pPr algn="ctr"/>
            <a:r>
              <a:rPr lang="en-PH" dirty="0" smtClean="0"/>
              <a:t>Regular Cheeseburger</a:t>
            </a:r>
            <a:endParaRPr lang="en-PH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PH" dirty="0" err="1" smtClean="0"/>
              <a:t>McChicken</a:t>
            </a:r>
            <a:endParaRPr lang="en-PH" dirty="0" smtClean="0"/>
          </a:p>
          <a:p>
            <a:pPr algn="ctr"/>
            <a:r>
              <a:rPr lang="en-PH" dirty="0" smtClean="0"/>
              <a:t>Fillet – o - Fish</a:t>
            </a:r>
            <a:endParaRPr lang="en-PH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609600" y="2590800"/>
            <a:ext cx="3657600" cy="4038600"/>
          </a:xfrm>
        </p:spPr>
        <p:txBody>
          <a:bodyPr>
            <a:normAutofit/>
          </a:bodyPr>
          <a:lstStyle/>
          <a:p>
            <a:r>
              <a:rPr lang="en-PH" b="1" dirty="0" smtClean="0"/>
              <a:t>HAMBURGER</a:t>
            </a:r>
          </a:p>
          <a:p>
            <a:r>
              <a:rPr lang="en-PH" dirty="0" smtClean="0"/>
              <a:t>Cal = 250</a:t>
            </a:r>
          </a:p>
          <a:p>
            <a:r>
              <a:rPr lang="en-PH" dirty="0" smtClean="0"/>
              <a:t>Fat = 9 g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PH" dirty="0" smtClean="0"/>
              <a:t>Sodium = 520 mg</a:t>
            </a:r>
          </a:p>
          <a:p>
            <a:pPr>
              <a:lnSpc>
                <a:spcPct val="150000"/>
              </a:lnSpc>
            </a:pPr>
            <a:r>
              <a:rPr lang="en-PH" b="1" dirty="0" smtClean="0"/>
              <a:t>CHEESEBURGER</a:t>
            </a:r>
          </a:p>
          <a:p>
            <a:r>
              <a:rPr lang="en-PH" dirty="0" smtClean="0"/>
              <a:t>Cal = 300</a:t>
            </a:r>
          </a:p>
          <a:p>
            <a:r>
              <a:rPr lang="en-PH" dirty="0" smtClean="0"/>
              <a:t>Fat = 12 g</a:t>
            </a:r>
          </a:p>
          <a:p>
            <a:r>
              <a:rPr lang="en-PH" dirty="0" smtClean="0"/>
              <a:t>Sodium = 750</a:t>
            </a:r>
            <a:endParaRPr lang="en-PH" dirty="0"/>
          </a:p>
        </p:txBody>
      </p:sp>
      <p:sp>
        <p:nvSpPr>
          <p:cNvPr id="10" name="Content Placeholder 6"/>
          <p:cNvSpPr>
            <a:spLocks noGrp="1"/>
          </p:cNvSpPr>
          <p:nvPr>
            <p:ph sz="quarter" idx="4"/>
          </p:nvPr>
        </p:nvSpPr>
        <p:spPr>
          <a:xfrm>
            <a:off x="4495800" y="2590800"/>
            <a:ext cx="4041775" cy="3845720"/>
          </a:xfrm>
        </p:spPr>
        <p:txBody>
          <a:bodyPr>
            <a:normAutofit/>
          </a:bodyPr>
          <a:lstStyle/>
          <a:p>
            <a:r>
              <a:rPr lang="en-PH" b="1" dirty="0" err="1" smtClean="0"/>
              <a:t>McCHICKEN</a:t>
            </a:r>
            <a:endParaRPr lang="en-PH" b="1" dirty="0" smtClean="0"/>
          </a:p>
          <a:p>
            <a:r>
              <a:rPr lang="en-PH" dirty="0" smtClean="0"/>
              <a:t>Cal = 360</a:t>
            </a:r>
          </a:p>
          <a:p>
            <a:r>
              <a:rPr lang="en-PH" dirty="0" smtClean="0"/>
              <a:t>Fat = 26 g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PH" dirty="0" smtClean="0"/>
              <a:t>Sodium = 980 mg</a:t>
            </a:r>
          </a:p>
          <a:p>
            <a:pPr>
              <a:lnSpc>
                <a:spcPct val="150000"/>
              </a:lnSpc>
            </a:pPr>
            <a:r>
              <a:rPr lang="en-PH" b="1" dirty="0" smtClean="0"/>
              <a:t>FILLET-O-FISH</a:t>
            </a:r>
          </a:p>
          <a:p>
            <a:r>
              <a:rPr lang="en-PH" dirty="0" smtClean="0"/>
              <a:t>Cal = 380</a:t>
            </a:r>
          </a:p>
          <a:p>
            <a:r>
              <a:rPr lang="en-PH" dirty="0" smtClean="0"/>
              <a:t>Fat = 16 g</a:t>
            </a:r>
          </a:p>
          <a:p>
            <a:r>
              <a:rPr lang="en-PH" dirty="0" smtClean="0"/>
              <a:t>Sodium = 830</a:t>
            </a:r>
            <a:endParaRPr lang="en-P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NUTRITION IQ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143000"/>
            <a:ext cx="38862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You need POTASSIUM to keep your metabolism </a:t>
            </a:r>
            <a:r>
              <a:rPr lang="en-US" dirty="0" smtClean="0"/>
              <a:t>fast </a:t>
            </a:r>
            <a:r>
              <a:rPr lang="en-US" dirty="0"/>
              <a:t>and muscles strong.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Which </a:t>
            </a:r>
            <a:r>
              <a:rPr lang="en-US" dirty="0"/>
              <a:t>of these offers the most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sz="1600" dirty="0"/>
          </a:p>
          <a:p>
            <a:pPr marL="990600" lvl="1" indent="-533400">
              <a:buFont typeface="+mj-lt"/>
              <a:buAutoNum type="alphaUcPeriod"/>
            </a:pPr>
            <a:r>
              <a:rPr lang="en-US" sz="2400" dirty="0"/>
              <a:t>One medium baked “kamote”</a:t>
            </a:r>
          </a:p>
          <a:p>
            <a:pPr marL="990600" lvl="1" indent="-533400">
              <a:buFont typeface="+mj-lt"/>
              <a:buAutoNum type="alphaUcPeriod"/>
            </a:pPr>
            <a:r>
              <a:rPr lang="en-US" sz="2400" dirty="0"/>
              <a:t>One cup fat-free yogurt</a:t>
            </a:r>
          </a:p>
          <a:p>
            <a:pPr marL="990600" lvl="1" indent="-533400">
              <a:buFont typeface="+mj-lt"/>
              <a:buAutoNum type="alphaUcPeriod"/>
            </a:pPr>
            <a:r>
              <a:rPr lang="en-US" sz="2400" dirty="0"/>
              <a:t>One medium banana</a:t>
            </a:r>
          </a:p>
          <a:p>
            <a:endParaRPr lang="en-PH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143000"/>
            <a:ext cx="2895600" cy="2171700"/>
          </a:xfrm>
        </p:spPr>
      </p:pic>
      <p:pic>
        <p:nvPicPr>
          <p:cNvPr id="2050" name="Picture 2" descr="C:\Users\Ihealth\Documents\NADINE'S FILES\2011 HARVEST\PHOTOS FOOD\yogu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53691"/>
            <a:ext cx="1990372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Ihealth\Documents\NADINE'S FILES\2011 HARVEST\PHOTOS FOOD\banana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200400"/>
            <a:ext cx="1546248" cy="252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3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457200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NUTRITION IQ </a:t>
            </a:r>
            <a:endParaRPr lang="en-PH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7467600" cy="5254752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ANSWER A. “Kamote”</a:t>
            </a:r>
          </a:p>
          <a:p>
            <a:pPr lvl="1"/>
            <a:r>
              <a:rPr lang="en-US" sz="3200" dirty="0"/>
              <a:t>Sweet potato or “kamote” contains 542 mg; the yogurt has 475 and the banana 422 mg</a:t>
            </a:r>
          </a:p>
          <a:p>
            <a:pPr lvl="1"/>
            <a:r>
              <a:rPr lang="en-US" sz="3200" dirty="0"/>
              <a:t>Other potassium-rich foods to help you reach the recommended 4,700 mg/day</a:t>
            </a:r>
          </a:p>
          <a:p>
            <a:pPr lvl="2"/>
            <a:r>
              <a:rPr lang="en-US" sz="3200" dirty="0"/>
              <a:t>Tomato sauce (811)</a:t>
            </a:r>
          </a:p>
          <a:p>
            <a:pPr lvl="2"/>
            <a:r>
              <a:rPr lang="en-US" sz="3200" dirty="0"/>
              <a:t>Orange juice (496)</a:t>
            </a:r>
          </a:p>
          <a:p>
            <a:pPr lvl="2"/>
            <a:r>
              <a:rPr lang="en-US" sz="3200" dirty="0"/>
              <a:t>Melon or cantaloupe (427)</a:t>
            </a: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36585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982</TotalTime>
  <Words>1379</Words>
  <Application>Microsoft Office PowerPoint</Application>
  <PresentationFormat>On-screen Show (4:3)</PresentationFormat>
  <Paragraphs>202</Paragraphs>
  <Slides>26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STRESS:  Fat, Disease,  and Diet SILVER LININGS 2011 Grand Regal Hotel, Davao City  </vt:lpstr>
      <vt:lpstr>Eat This, NOT That Drink This, NOT That</vt:lpstr>
      <vt:lpstr>Eat This, NOT That Drink This, NOT That</vt:lpstr>
      <vt:lpstr>Eat This, NOT That Drink This, NOT That</vt:lpstr>
      <vt:lpstr>Eat This, NOT That Drink This, NOT That</vt:lpstr>
      <vt:lpstr>Eat This, NOT That MCDONALDS Favourites</vt:lpstr>
      <vt:lpstr>Eat This, NOT That MCDONALDS Favourites</vt:lpstr>
      <vt:lpstr>NUTRITION IQ </vt:lpstr>
      <vt:lpstr>NUTRITION IQ </vt:lpstr>
      <vt:lpstr>NUTRITION IQ </vt:lpstr>
      <vt:lpstr>NUTRITION IQ </vt:lpstr>
      <vt:lpstr>NUTRITION IQ </vt:lpstr>
      <vt:lpstr>NUTRITION IQ </vt:lpstr>
      <vt:lpstr>PROPER DIET Function</vt:lpstr>
      <vt:lpstr>PROPER DIET Function</vt:lpstr>
      <vt:lpstr>PROPER DIET Function</vt:lpstr>
      <vt:lpstr>PROPER DIET Function</vt:lpstr>
      <vt:lpstr>Stress, Fat and Disease</vt:lpstr>
      <vt:lpstr>Stress, Fat and Disease</vt:lpstr>
      <vt:lpstr>Stress and weight gain</vt:lpstr>
      <vt:lpstr>Stress and Weight Gain</vt:lpstr>
      <vt:lpstr>Stress and Weight Gain</vt:lpstr>
      <vt:lpstr>PowerPoint Presentation</vt:lpstr>
      <vt:lpstr>The need for detoxification  from allergens</vt:lpstr>
      <vt:lpstr>PowerPoint Presentation</vt:lpstr>
      <vt:lpstr>Stress, Fat, Disease &amp; Diet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Eat This, Not That Drink This, Not That  June 11 -13, 2010</dc:title>
  <dc:creator>Toshiba</dc:creator>
  <cp:lastModifiedBy>Ihealth</cp:lastModifiedBy>
  <cp:revision>106</cp:revision>
  <cp:lastPrinted>2011-05-01T02:33:15Z</cp:lastPrinted>
  <dcterms:created xsi:type="dcterms:W3CDTF">2010-06-10T16:38:42Z</dcterms:created>
  <dcterms:modified xsi:type="dcterms:W3CDTF">2011-09-21T10:06:41Z</dcterms:modified>
</cp:coreProperties>
</file>